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sldIdLst>
    <p:sldId id="259" r:id="rId3"/>
    <p:sldId id="274" r:id="rId4"/>
    <p:sldId id="284" r:id="rId5"/>
    <p:sldId id="275" r:id="rId6"/>
    <p:sldId id="264" r:id="rId7"/>
    <p:sldId id="263" r:id="rId8"/>
    <p:sldId id="262" r:id="rId9"/>
    <p:sldId id="261" r:id="rId10"/>
    <p:sldId id="282" r:id="rId11"/>
    <p:sldId id="260" r:id="rId12"/>
    <p:sldId id="265" r:id="rId13"/>
    <p:sldId id="273" r:id="rId14"/>
    <p:sldId id="266" r:id="rId15"/>
    <p:sldId id="267" r:id="rId16"/>
    <p:sldId id="270" r:id="rId17"/>
    <p:sldId id="271" r:id="rId18"/>
    <p:sldId id="268" r:id="rId19"/>
    <p:sldId id="269" r:id="rId20"/>
    <p:sldId id="277" r:id="rId21"/>
    <p:sldId id="256" r:id="rId22"/>
    <p:sldId id="258" r:id="rId23"/>
    <p:sldId id="257" r:id="rId24"/>
    <p:sldId id="279" r:id="rId25"/>
    <p:sldId id="283" r:id="rId26"/>
    <p:sldId id="281" r:id="rId27"/>
    <p:sldId id="278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43BE-BCEA-4317-9F23-59C4508B1BB7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412D3-C343-43DC-9ADB-92416615BD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AEF1-964B-4294-A6B8-B4DCFCF4B4CC}" type="datetime1">
              <a:rPr lang="en-US" smtClean="0"/>
              <a:t>11/29/2011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41F-7285-4AC7-8B89-EE451013B664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1B02-FB34-412E-9172-89A4BE65BEA3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055-B4C8-40CF-AE73-279C4852E880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9DC3-C21D-4366-9396-AB126FA4C130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4CAA-F315-4BFC-902C-CCBEDA7C6F38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D8FB-C883-4CB3-95E1-C98FDC9CCA4E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0373-77D4-44A2-99B0-7445B9791F5C}" type="datetime1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D1F7-1B3B-483F-B95D-2333DE6412A2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2C61-63AA-41D3-8B85-4C7B9967DFFE}" type="datetime1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82B8-82BD-4D72-928B-1C6E9C3FA9D7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F577-7AB8-4232-92D2-13CE33FA517B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64DF-6E94-47FE-81D6-50CF7E05AA68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096-BEE8-459D-8D7C-B013807D58BC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6484-BFAF-4C15-865A-07CC06DB43B8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8D22-890F-468F-9FF5-5259CCE122FE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2719-B617-42B3-A730-FA56CFBE5003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1837-5366-4EBA-A593-2CC6B425E194}" type="datetime1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D52D-EBA1-419E-BE26-DEFF1F39D158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241A1-0B5B-4675-8C03-E1FADA0C1470}" type="datetime1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E58-E22C-4FD3-A0B8-8890F817BAD2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3273-8131-43E4-9C8F-2F4C1ED14332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CB0814-D6B5-4829-A8CE-A7F44B5D3D98}" type="datetime1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5D46-4FDA-4D42-BA80-821A39DAAF25}" type="datetime1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4611-8AAB-45A3-A785-68BB1C234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066800" ty="-508000" sx="90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Launch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Vehicle Verification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1"/>
          <a:ext cx="7162801" cy="477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866900"/>
                <a:gridCol w="1981200"/>
                <a:gridCol w="1524001"/>
              </a:tblGrid>
              <a:tr h="30313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Subsystem</a:t>
                      </a:r>
                      <a:endParaRPr lang="en-US" sz="13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Test </a:t>
                      </a:r>
                      <a:r>
                        <a:rPr lang="en-US" sz="1400" baseline="0" dirty="0" smtClean="0"/>
                        <a:t>Plan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Verification</a:t>
                      </a:r>
                      <a:r>
                        <a:rPr lang="en-US" sz="1400" baseline="0" dirty="0" smtClean="0"/>
                        <a:t> Metric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</a:t>
                      </a:r>
                      <a:r>
                        <a:rPr lang="en-US" sz="1400" baseline="0" dirty="0" smtClean="0"/>
                        <a:t> Date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  <a:tr h="588126">
                <a:tc>
                  <a:txBody>
                    <a:bodyPr/>
                    <a:lstStyle/>
                    <a:p>
                      <a:r>
                        <a:rPr lang="en-US" dirty="0" smtClean="0"/>
                        <a:t>Altimeter</a:t>
                      </a:r>
                      <a:r>
                        <a:rPr lang="en-US" baseline="0" dirty="0" smtClean="0"/>
                        <a:t> Accuracy</a:t>
                      </a:r>
                      <a:endParaRPr lang="en-US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-Subscale Test flights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-Agreement between altimeters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January 2012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  <a:tr h="779903"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System Deployment</a:t>
                      </a:r>
                      <a:endParaRPr lang="en-US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-Ground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Simulation</a:t>
                      </a:r>
                    </a:p>
                    <a:p>
                      <a:r>
                        <a:rPr lang="en-US" sz="1400" dirty="0" smtClean="0"/>
                        <a:t>-Test flights</a:t>
                      </a:r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-Components</a:t>
                      </a:r>
                      <a:r>
                        <a:rPr lang="en-US" sz="1400" baseline="0" dirty="0" smtClean="0"/>
                        <a:t> ejected forcefully</a:t>
                      </a:r>
                    </a:p>
                    <a:p>
                      <a:r>
                        <a:rPr lang="en-US" sz="1400" baseline="0" dirty="0" smtClean="0"/>
                        <a:t>-Visually confirm deployment</a:t>
                      </a:r>
                    </a:p>
                    <a:p>
                      <a:r>
                        <a:rPr lang="en-US" sz="1400" baseline="0" dirty="0" smtClean="0"/>
                        <a:t>-Vehicle recovered intact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December 2011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  <a:tr h="856673">
                <a:tc>
                  <a:txBody>
                    <a:bodyPr/>
                    <a:lstStyle/>
                    <a:p>
                      <a:r>
                        <a:rPr lang="en-US" dirty="0" smtClean="0"/>
                        <a:t>Tracking</a:t>
                      </a:r>
                      <a:r>
                        <a:rPr lang="en-US" baseline="0" dirty="0" smtClean="0"/>
                        <a:t> Equipment</a:t>
                      </a:r>
                      <a:endParaRPr lang="en-US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-Ground</a:t>
                      </a:r>
                      <a:r>
                        <a:rPr lang="en-US" sz="1400" baseline="0" dirty="0" smtClean="0"/>
                        <a:t> distance test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-Test flights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-Line</a:t>
                      </a:r>
                      <a:r>
                        <a:rPr lang="en-US" sz="1400" baseline="0" dirty="0" smtClean="0"/>
                        <a:t> of sight transmission at least 1 mile</a:t>
                      </a:r>
                    </a:p>
                    <a:p>
                      <a:r>
                        <a:rPr lang="en-US" sz="1400" baseline="0" dirty="0" smtClean="0"/>
                        <a:t>-Successful tracking after launch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</a:t>
                      </a:r>
                      <a:r>
                        <a:rPr lang="en-US" sz="1400" baseline="0" dirty="0" smtClean="0"/>
                        <a:t> - March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2012 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  <a:tr h="411585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-Test</a:t>
                      </a:r>
                      <a:r>
                        <a:rPr lang="en-US" sz="1400" baseline="0" dirty="0" smtClean="0"/>
                        <a:t> fit</a:t>
                      </a:r>
                    </a:p>
                    <a:p>
                      <a:r>
                        <a:rPr lang="en-US" sz="1400" baseline="0" dirty="0" smtClean="0"/>
                        <a:t>-Fit adapter if needed</a:t>
                      </a:r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-No</a:t>
                      </a:r>
                      <a:r>
                        <a:rPr lang="en-US" sz="1400" baseline="0" dirty="0" smtClean="0"/>
                        <a:t> shifting of motor</a:t>
                      </a:r>
                    </a:p>
                    <a:p>
                      <a:r>
                        <a:rPr lang="en-US" sz="1400" baseline="0" dirty="0" smtClean="0"/>
                        <a:t>-Motor housed internally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2012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  <a:tr h="1070762">
                <a:tc>
                  <a:txBody>
                    <a:bodyPr/>
                    <a:lstStyle/>
                    <a:p>
                      <a:r>
                        <a:rPr lang="en-US" dirty="0" smtClean="0"/>
                        <a:t>Altitude</a:t>
                      </a:r>
                      <a:endParaRPr lang="en-US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-Full</a:t>
                      </a:r>
                      <a:r>
                        <a:rPr lang="en-US" sz="1400" baseline="0" dirty="0" smtClean="0"/>
                        <a:t> scale test flight for both candidate motors</a:t>
                      </a:r>
                    </a:p>
                    <a:p>
                      <a:r>
                        <a:rPr lang="en-US" sz="1400" baseline="0" dirty="0" smtClean="0"/>
                        <a:t>-Add ballast as needed</a:t>
                      </a:r>
                    </a:p>
                    <a:p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-Compare</a:t>
                      </a:r>
                      <a:r>
                        <a:rPr lang="en-US" sz="1400" baseline="0" dirty="0" smtClean="0"/>
                        <a:t> recorded altitudes with that of simulations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February </a:t>
                      </a:r>
                      <a:r>
                        <a:rPr lang="en-US" sz="1400" dirty="0" smtClean="0"/>
                        <a:t>– March 2012</a:t>
                      </a:r>
                      <a:endParaRPr lang="en-US" sz="1400" dirty="0"/>
                    </a:p>
                  </a:txBody>
                  <a:tcPr marL="71863" marR="71863" marT="35932" marB="35932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Vehicle System Overview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488674" cy="229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Assembly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809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Nosecone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Von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Kármán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(LD-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Haack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1:5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Fineness </a:t>
            </a:r>
            <a:endParaRPr lang="en-US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Communications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GPS Transmitter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Antenna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930" t="23237" r="10804" b="39142"/>
          <a:stretch>
            <a:fillRect/>
          </a:stretch>
        </p:blipFill>
        <p:spPr bwMode="auto">
          <a:xfrm>
            <a:off x="4114800" y="2362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398520" cy="17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G:\Pictures\DSCN2764.JPG"/>
          <p:cNvPicPr>
            <a:picLocks noChangeAspect="1" noChangeArrowheads="1"/>
          </p:cNvPicPr>
          <p:nvPr/>
        </p:nvPicPr>
        <p:blipFill>
          <a:blip r:embed="rId4" cstate="print"/>
          <a:srcRect t="30628" b="32164"/>
          <a:stretch>
            <a:fillRect/>
          </a:stretch>
        </p:blipFill>
        <p:spPr bwMode="auto">
          <a:xfrm rot="19800000">
            <a:off x="4431715" y="4211047"/>
            <a:ext cx="4369274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Sustainer</a:t>
            </a:r>
            <a:r>
              <a:rPr lang="en-US" dirty="0" smtClean="0"/>
              <a:t>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Avionics bay Mounting</a:t>
            </a:r>
          </a:p>
          <a:p>
            <a:pPr lvl="1"/>
            <a:r>
              <a:rPr lang="en-US" dirty="0" smtClean="0"/>
              <a:t>Side Hatch</a:t>
            </a:r>
            <a:endParaRPr lang="en-US" dirty="0" smtClean="0"/>
          </a:p>
          <a:p>
            <a:r>
              <a:rPr lang="en-US" dirty="0" smtClean="0"/>
              <a:t>Material</a:t>
            </a:r>
            <a:endParaRPr lang="en-US" dirty="0" smtClean="0"/>
          </a:p>
          <a:p>
            <a:pPr lvl="1"/>
            <a:r>
              <a:rPr lang="en-US" dirty="0" smtClean="0"/>
              <a:t>Blue Tube</a:t>
            </a:r>
          </a:p>
          <a:p>
            <a:pPr lvl="1"/>
            <a:r>
              <a:rPr lang="en-US" dirty="0" smtClean="0"/>
              <a:t>Fiberglass (8oz)</a:t>
            </a:r>
          </a:p>
          <a:p>
            <a:pPr lvl="1"/>
            <a:r>
              <a:rPr lang="en-US" dirty="0" smtClean="0"/>
              <a:t>Glass Sock</a:t>
            </a:r>
          </a:p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Length </a:t>
            </a:r>
            <a:r>
              <a:rPr lang="en-US" dirty="0" smtClean="0"/>
              <a:t>- 48 in</a:t>
            </a:r>
          </a:p>
          <a:p>
            <a:pPr lvl="1"/>
            <a:r>
              <a:rPr lang="en-US" dirty="0" smtClean="0"/>
              <a:t>AV bay length - 12in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57" t="14632" r="8665" b="36823"/>
          <a:stretch>
            <a:fillRect/>
          </a:stretch>
        </p:blipFill>
        <p:spPr bwMode="auto">
          <a:xfrm>
            <a:off x="4191000" y="2362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/>
          <p:cNvCxnSpPr>
            <a:stCxn id="9" idx="3"/>
            <a:endCxn id="55" idx="1"/>
          </p:cNvCxnSpPr>
          <p:nvPr/>
        </p:nvCxnSpPr>
        <p:spPr>
          <a:xfrm flipV="1">
            <a:off x="3962400" y="4302094"/>
            <a:ext cx="381000" cy="32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Avionics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934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err="1" smtClean="0"/>
              <a:t>Perfectflite</a:t>
            </a:r>
            <a:r>
              <a:rPr lang="en-US" dirty="0" smtClean="0"/>
              <a:t> </a:t>
            </a:r>
            <a:r>
              <a:rPr lang="en-US" dirty="0" err="1" smtClean="0"/>
              <a:t>StrattoLogger</a:t>
            </a:r>
            <a:endParaRPr lang="en-US" dirty="0" smtClean="0"/>
          </a:p>
          <a:p>
            <a:pPr lvl="1"/>
            <a:r>
              <a:rPr lang="en-US" dirty="0" smtClean="0"/>
              <a:t>Featherweight Raven</a:t>
            </a:r>
          </a:p>
          <a:p>
            <a:r>
              <a:rPr lang="en-US" dirty="0" smtClean="0"/>
              <a:t>Concept of Operation</a:t>
            </a:r>
          </a:p>
          <a:p>
            <a:pPr lvl="1"/>
            <a:r>
              <a:rPr lang="en-US" dirty="0" smtClean="0"/>
              <a:t>Access from Side hatch</a:t>
            </a:r>
          </a:p>
          <a:p>
            <a:pPr lvl="1"/>
            <a:r>
              <a:rPr lang="en-US" dirty="0" smtClean="0"/>
              <a:t>Activated by external key switches</a:t>
            </a:r>
          </a:p>
          <a:p>
            <a:pPr lvl="1"/>
            <a:r>
              <a:rPr lang="en-US" dirty="0" smtClean="0"/>
              <a:t>Primary charge fired by both altimeters</a:t>
            </a:r>
          </a:p>
          <a:p>
            <a:pPr lvl="1"/>
            <a:r>
              <a:rPr lang="en-US" dirty="0" smtClean="0"/>
              <a:t>Secondary charge fires 5 seconds later by Raven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113" t="5209" b="27077"/>
          <a:stretch>
            <a:fillRect/>
          </a:stretch>
        </p:blipFill>
        <p:spPr bwMode="auto">
          <a:xfrm rot="1410795">
            <a:off x="5731662" y="4158308"/>
            <a:ext cx="1776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724400"/>
            <a:ext cx="1600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Raven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5257800"/>
            <a:ext cx="1600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StrattoLogger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4114800"/>
            <a:ext cx="7620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LiPo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5943600"/>
            <a:ext cx="7620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LiPo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113" t="5209" b="27077"/>
          <a:stretch>
            <a:fillRect/>
          </a:stretch>
        </p:blipFill>
        <p:spPr bwMode="auto">
          <a:xfrm rot="12345978">
            <a:off x="407376" y="4182187"/>
            <a:ext cx="1776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10800000">
            <a:off x="1447800" y="4648200"/>
            <a:ext cx="17526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828800" y="4953000"/>
            <a:ext cx="13716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800600" y="4648200"/>
            <a:ext cx="17526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00600" y="4953000"/>
            <a:ext cx="12954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</p:cNvCxnSpPr>
          <p:nvPr/>
        </p:nvCxnSpPr>
        <p:spPr>
          <a:xfrm flipV="1">
            <a:off x="4800600" y="5410200"/>
            <a:ext cx="13716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1"/>
          </p:cNvCxnSpPr>
          <p:nvPr/>
        </p:nvCxnSpPr>
        <p:spPr>
          <a:xfrm rot="10800000">
            <a:off x="1752600" y="5410200"/>
            <a:ext cx="14478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267200" y="4114800"/>
            <a:ext cx="465034" cy="46503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7200" y="5867400"/>
            <a:ext cx="465034" cy="46503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4343400" y="3962400"/>
            <a:ext cx="304800" cy="381000"/>
          </a:xfrm>
          <a:prstGeom prst="downArrow">
            <a:avLst>
              <a:gd name="adj1" fmla="val 60747"/>
              <a:gd name="adj2" fmla="val 135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Down Arrow 55"/>
          <p:cNvSpPr/>
          <p:nvPr/>
        </p:nvSpPr>
        <p:spPr>
          <a:xfrm>
            <a:off x="4343400" y="5715000"/>
            <a:ext cx="304800" cy="381000"/>
          </a:xfrm>
          <a:prstGeom prst="downArrow">
            <a:avLst>
              <a:gd name="adj1" fmla="val 60747"/>
              <a:gd name="adj2" fmla="val 135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10" idx="0"/>
          </p:cNvCxnSpPr>
          <p:nvPr/>
        </p:nvCxnSpPr>
        <p:spPr>
          <a:xfrm flipV="1">
            <a:off x="3581400" y="5715000"/>
            <a:ext cx="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962400" y="6172200"/>
            <a:ext cx="304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2"/>
          </p:cNvCxnSpPr>
          <p:nvPr/>
        </p:nvCxnSpPr>
        <p:spPr>
          <a:xfrm>
            <a:off x="3581400" y="4495800"/>
            <a:ext cx="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95800" y="4572000"/>
            <a:ext cx="0" cy="152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140721" cy="12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080812" cy="66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Mounting</a:t>
            </a:r>
          </a:p>
          <a:p>
            <a:pPr lvl="1"/>
            <a:r>
              <a:rPr lang="en-US" dirty="0" smtClean="0"/>
              <a:t>Nosecone Tethered to Sustainer</a:t>
            </a:r>
          </a:p>
          <a:p>
            <a:pPr lvl="1"/>
            <a:r>
              <a:rPr lang="en-US" dirty="0" smtClean="0"/>
              <a:t>Sustainer Tethered to Booster</a:t>
            </a:r>
          </a:p>
          <a:p>
            <a:pPr lvl="1"/>
            <a:r>
              <a:rPr lang="en-US" dirty="0" smtClean="0"/>
              <a:t>Forged U-Bolts</a:t>
            </a:r>
          </a:p>
          <a:p>
            <a:r>
              <a:rPr lang="en-US" dirty="0" smtClean="0"/>
              <a:t>Concept of Operations</a:t>
            </a:r>
          </a:p>
          <a:p>
            <a:pPr lvl="1"/>
            <a:r>
              <a:rPr lang="en-US" dirty="0" smtClean="0"/>
              <a:t>Drogue @ Apogee</a:t>
            </a:r>
          </a:p>
          <a:p>
            <a:pPr lvl="1"/>
            <a:r>
              <a:rPr lang="en-US" dirty="0" smtClean="0"/>
              <a:t>Main @ 2,700-Feet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905000"/>
          <a:ext cx="6858000" cy="963930"/>
        </p:xfrm>
        <a:graphic>
          <a:graphicData uri="http://schemas.openxmlformats.org/drawingml/2006/table">
            <a:tbl>
              <a:tblPr/>
              <a:tblGrid>
                <a:gridCol w="1495353"/>
                <a:gridCol w="1933647"/>
                <a:gridCol w="3429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Characteristic Dimension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Main Parachute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108”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27ft/s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descent rate,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” Spill hole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Drogue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24”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130ft/s descent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rate,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X-Form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Shock Cord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52’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1” Tubular Nylon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Nomex Wadding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24”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Fireproof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protection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89" name="Picture 1" descr="G:\Pictures\2011-04-10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2790825" cy="2092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Booster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98mm MMT + Retaining Ring</a:t>
            </a:r>
          </a:p>
          <a:p>
            <a:pPr lvl="1"/>
            <a:r>
              <a:rPr lang="en-US" dirty="0" smtClean="0"/>
              <a:t>Fins x 3</a:t>
            </a:r>
          </a:p>
          <a:p>
            <a:pPr lvl="1"/>
            <a:r>
              <a:rPr lang="en-US" dirty="0" smtClean="0"/>
              <a:t>Coupler</a:t>
            </a:r>
          </a:p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Blue Tube</a:t>
            </a:r>
          </a:p>
          <a:p>
            <a:pPr lvl="1"/>
            <a:r>
              <a:rPr lang="en-US" dirty="0" smtClean="0"/>
              <a:t>Fiberglass (8oz)</a:t>
            </a:r>
          </a:p>
          <a:p>
            <a:pPr lvl="1"/>
            <a:r>
              <a:rPr lang="en-US" dirty="0" smtClean="0"/>
              <a:t>Glass Sock</a:t>
            </a:r>
          </a:p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Length 48 in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446" t="25450" r="13481" b="35823"/>
          <a:stretch>
            <a:fillRect/>
          </a:stretch>
        </p:blipFill>
        <p:spPr bwMode="auto">
          <a:xfrm>
            <a:off x="4467499" y="2743200"/>
            <a:ext cx="38383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5mm thick Tri-Plywood</a:t>
            </a:r>
          </a:p>
          <a:p>
            <a:pPr lvl="1"/>
            <a:r>
              <a:rPr lang="en-US" dirty="0" smtClean="0"/>
              <a:t>Fiberglass </a:t>
            </a:r>
          </a:p>
          <a:p>
            <a:pPr lvl="1"/>
            <a:r>
              <a:rPr lang="en-US" dirty="0" smtClean="0"/>
              <a:t>Vinyl Ester Resin</a:t>
            </a:r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Laser cutting</a:t>
            </a:r>
          </a:p>
          <a:p>
            <a:pPr lvl="1"/>
            <a:r>
              <a:rPr lang="en-US" dirty="0" smtClean="0"/>
              <a:t>Hand sanding</a:t>
            </a:r>
          </a:p>
          <a:p>
            <a:pPr lvl="1"/>
            <a:r>
              <a:rPr lang="en-US" dirty="0" smtClean="0"/>
              <a:t>Vacuum Bagging</a:t>
            </a:r>
          </a:p>
          <a:p>
            <a:r>
              <a:rPr lang="en-US" dirty="0" smtClean="0"/>
              <a:t>Assembly</a:t>
            </a:r>
          </a:p>
          <a:p>
            <a:pPr lvl="1"/>
            <a:r>
              <a:rPr lang="en-US" dirty="0" smtClean="0"/>
              <a:t>Mounting to MMT</a:t>
            </a:r>
          </a:p>
          <a:p>
            <a:pPr lvl="1"/>
            <a:r>
              <a:rPr lang="en-US" dirty="0" smtClean="0"/>
              <a:t>Bond to booster</a:t>
            </a:r>
          </a:p>
          <a:p>
            <a:pPr lvl="1"/>
            <a:r>
              <a:rPr lang="en-US" dirty="0" smtClean="0"/>
              <a:t>Tip to tip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278775" cy="481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Scientific Payload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81000" y="1447800"/>
            <a:ext cx="8458200" cy="6858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90500" dist="114300" dir="5400000" sx="97000" sy="97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Advisors	</a:t>
            </a: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Team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86200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Design and </a:t>
            </a:r>
            <a:r>
              <a:rPr lang="en-US" dirty="0" smtClean="0"/>
              <a:t>build a launch vehicle </a:t>
            </a:r>
            <a:r>
              <a:rPr lang="en-US" dirty="0" smtClean="0"/>
              <a:t>to </a:t>
            </a:r>
            <a:r>
              <a:rPr lang="en-US" dirty="0" smtClean="0"/>
              <a:t>reach an altitude of 5,280-Feet </a:t>
            </a:r>
            <a:r>
              <a:rPr lang="en-US" dirty="0" smtClean="0"/>
              <a:t>AGL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eploy Scientific </a:t>
            </a:r>
            <a:r>
              <a:rPr lang="en-US" dirty="0" smtClean="0"/>
              <a:t>payload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ecover </a:t>
            </a:r>
            <a:r>
              <a:rPr lang="en-US" dirty="0" smtClean="0"/>
              <a:t>all components in a </a:t>
            </a:r>
            <a:r>
              <a:rPr lang="en-US" dirty="0" smtClean="0"/>
              <a:t>reusable condition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2209800"/>
            <a:ext cx="8458200" cy="6858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90500" dist="177800" dir="5400000" sx="97000" sy="97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Management</a:t>
            </a: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381000" y="2971800"/>
            <a:ext cx="8458200" cy="68580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90500" dist="177800" dir="5400000" sx="97000" sy="97000" algn="t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Team Leaders</a:t>
            </a: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86200" y="1524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Faculty Advisor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Dr. Kevin Cole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524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NAR/TRA Mentor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Thomas </a:t>
            </a:r>
            <a:r>
              <a:rPr lang="en-US" sz="1100" dirty="0" err="1" smtClean="0">
                <a:solidFill>
                  <a:schemeClr val="bg1"/>
                </a:solidFill>
              </a:rPr>
              <a:t>Kernes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286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Project Director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Matthew </a:t>
            </a:r>
            <a:r>
              <a:rPr lang="en-US" sz="1100" dirty="0" err="1" smtClean="0">
                <a:solidFill>
                  <a:schemeClr val="bg1"/>
                </a:solidFill>
              </a:rPr>
              <a:t>Mahlin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286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Safety Coordinator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Paul </a:t>
            </a:r>
            <a:r>
              <a:rPr lang="en-US" sz="1100" dirty="0" err="1" smtClean="0">
                <a:solidFill>
                  <a:schemeClr val="bg1"/>
                </a:solidFill>
              </a:rPr>
              <a:t>Kubitschek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2286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Outreach Coordinator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Bryan </a:t>
            </a:r>
            <a:r>
              <a:rPr lang="en-US" sz="1100" dirty="0" err="1" smtClean="0">
                <a:solidFill>
                  <a:schemeClr val="bg1"/>
                </a:solidFill>
              </a:rPr>
              <a:t>Kubitschek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3048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Airframe Team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Paul </a:t>
            </a:r>
            <a:r>
              <a:rPr lang="en-US" sz="1100" dirty="0" err="1" smtClean="0">
                <a:solidFill>
                  <a:schemeClr val="bg1"/>
                </a:solidFill>
              </a:rPr>
              <a:t>Kubitschek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3048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Avionics Team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Alyssa Koch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048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Payload Team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Alexandra </a:t>
            </a:r>
            <a:r>
              <a:rPr lang="en-US" sz="1100" dirty="0" err="1" smtClean="0">
                <a:solidFill>
                  <a:schemeClr val="bg1"/>
                </a:solidFill>
              </a:rPr>
              <a:t>Toftul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3048000"/>
            <a:ext cx="1524000" cy="5334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Propulsion Team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Sydney </a:t>
            </a:r>
            <a:r>
              <a:rPr lang="en-US" sz="1100" dirty="0" err="1" smtClean="0">
                <a:solidFill>
                  <a:schemeClr val="bg1"/>
                </a:solidFill>
              </a:rPr>
              <a:t>Schaaf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10" idx="2"/>
            <a:endCxn id="15" idx="0"/>
          </p:cNvCxnSpPr>
          <p:nvPr/>
        </p:nvCxnSpPr>
        <p:spPr>
          <a:xfrm rot="16200000" flipH="1">
            <a:off x="3733800" y="2133600"/>
            <a:ext cx="228600" cy="1600200"/>
          </a:xfrm>
          <a:prstGeom prst="bentConnector3">
            <a:avLst>
              <a:gd name="adj1" fmla="val 50000"/>
            </a:avLst>
          </a:prstGeom>
          <a:ln cap="flat"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2"/>
            <a:endCxn id="16" idx="0"/>
          </p:cNvCxnSpPr>
          <p:nvPr/>
        </p:nvCxnSpPr>
        <p:spPr>
          <a:xfrm rot="16200000" flipH="1">
            <a:off x="4533900" y="1333500"/>
            <a:ext cx="228600" cy="32004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</p:cNvCxnSpPr>
          <p:nvPr/>
        </p:nvCxnSpPr>
        <p:spPr>
          <a:xfrm>
            <a:off x="3048000" y="28194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2"/>
            <a:endCxn id="17" idx="0"/>
          </p:cNvCxnSpPr>
          <p:nvPr/>
        </p:nvCxnSpPr>
        <p:spPr>
          <a:xfrm rot="16200000" flipH="1">
            <a:off x="5334000" y="533400"/>
            <a:ext cx="228600" cy="48006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648200" y="2916936"/>
            <a:ext cx="0" cy="274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48400" y="2916936"/>
            <a:ext cx="0" cy="274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48600" y="2916936"/>
            <a:ext cx="0" cy="274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Baseline payload</a:t>
            </a:r>
            <a:r>
              <a:rPr lang="en-US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design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Content Placeholder 5" descr="Payload3 deploy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7087969" cy="4509605"/>
          </a:xfrm>
        </p:spPr>
      </p:pic>
      <p:pic>
        <p:nvPicPr>
          <p:cNvPr id="8" name="Content Placeholder 5" descr="Payload3 deploye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5715000"/>
            <a:ext cx="6728667" cy="890968"/>
          </a:xfrm>
        </p:spPr>
      </p:pic>
      <p:pic>
        <p:nvPicPr>
          <p:cNvPr id="7" name="Picture 6" descr="pay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1806646" cy="393382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Baseline payload</a:t>
            </a:r>
            <a:r>
              <a:rPr lang="en-US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design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83426"/>
            <a:ext cx="3733800" cy="41839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152400"/>
          <a:ext cx="8487905" cy="658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976"/>
                <a:gridCol w="2195148"/>
                <a:gridCol w="2121976"/>
                <a:gridCol w="2048805"/>
              </a:tblGrid>
              <a:tr h="6313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Subsystem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Pre-Flight</a:t>
                      </a:r>
                      <a:r>
                        <a:rPr lang="en-US" sz="1700" baseline="0" dirty="0" smtClean="0"/>
                        <a:t> Test Plan</a:t>
                      </a:r>
                      <a:endParaRPr lang="en-US" sz="17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Verification</a:t>
                      </a:r>
                      <a:r>
                        <a:rPr lang="en-US" sz="1700" baseline="0" dirty="0" smtClean="0"/>
                        <a:t> Metric</a:t>
                      </a:r>
                      <a:endParaRPr lang="en-US" sz="17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Target</a:t>
                      </a:r>
                      <a:r>
                        <a:rPr lang="en-US" sz="1700" baseline="0" dirty="0" smtClean="0"/>
                        <a:t> Date</a:t>
                      </a:r>
                      <a:endParaRPr lang="en-US" sz="1700" dirty="0"/>
                    </a:p>
                  </a:txBody>
                  <a:tcPr marL="87805" marR="87805" marT="43903" marB="43903"/>
                </a:tc>
              </a:tr>
              <a:tr h="6125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Payload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Airframe</a:t>
                      </a:r>
                      <a:endParaRPr lang="en-US" sz="1600" b="1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Drop test</a:t>
                      </a:r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Visually verify wind deployment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February</a:t>
                      </a:r>
                      <a:r>
                        <a:rPr lang="en-US" sz="1600" baseline="0" dirty="0" smtClean="0"/>
                        <a:t> 2012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</a:tr>
              <a:tr h="141746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and secondary windbelt systems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 Detect</a:t>
                      </a:r>
                      <a:r>
                        <a:rPr lang="en-US" sz="1600" baseline="0" dirty="0" smtClean="0"/>
                        <a:t> induced voltage in coils</a:t>
                      </a:r>
                      <a:endParaRPr lang="en-US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Airspeed/resonance relationship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600" baseline="0" dirty="0" smtClean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Voltage</a:t>
                      </a:r>
                      <a:r>
                        <a:rPr lang="en-US" sz="1600" baseline="0" dirty="0" smtClean="0"/>
                        <a:t> detected in coil &gt; 30mV and exhibits period structure (not noise)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December 2011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</a:tr>
              <a:tr h="1052241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Active windbelt tension control system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Interface</a:t>
                      </a:r>
                      <a:r>
                        <a:rPr lang="en-US" sz="1600" baseline="0" dirty="0" smtClean="0"/>
                        <a:t> micro with servo/belt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Interface</a:t>
                      </a:r>
                      <a:r>
                        <a:rPr lang="en-US" sz="1600" baseline="0" dirty="0" smtClean="0"/>
                        <a:t> micro with  anemometer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Frequency</a:t>
                      </a:r>
                      <a:r>
                        <a:rPr lang="en-US" sz="1600" baseline="0" dirty="0" smtClean="0"/>
                        <a:t> of voltage waveform = expected frequency for known wind speed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January 2012 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</a:tr>
              <a:tr h="103380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Sensors and transmitter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Compare</a:t>
                      </a:r>
                      <a:r>
                        <a:rPr lang="en-US" sz="1600" baseline="0" dirty="0" smtClean="0"/>
                        <a:t> sensor data to know values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Transmit data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Sensor</a:t>
                      </a:r>
                      <a:r>
                        <a:rPr lang="en-US" sz="1600" baseline="0" dirty="0" smtClean="0"/>
                        <a:t> output values (received data ) w/in 1% of known values (transmitted data)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January 2012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</a:tr>
              <a:tr h="1743299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conversion system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Input several AC waveforms and verify DC conversion/smoothing via scope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Measure via micro and compare to scope value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Visually</a:t>
                      </a:r>
                      <a:r>
                        <a:rPr lang="en-US" sz="1600" baseline="0" dirty="0" smtClean="0"/>
                        <a:t> verify smoothed DC waveform/micro measurement w/in 1% of scope measurement 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February 2012</a:t>
                      </a:r>
                      <a:endParaRPr lang="en-US" sz="1600" dirty="0"/>
                    </a:p>
                  </a:txBody>
                  <a:tcPr marL="87805" marR="87805" marT="43903" marB="43903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Activity Plans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Major Milestone Schedule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1600200"/>
          <a:ext cx="6553200" cy="42777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2130"/>
                <a:gridCol w="4751070"/>
              </a:tblGrid>
              <a:tr h="23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28 November 2011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PDR report due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Begin construction of UAV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Finish construction of UAV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Begin testing of UAV systems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259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</a:rPr>
                        <a:t>5-16 </a:t>
                      </a:r>
                      <a:r>
                        <a:rPr lang="en-US" sz="1200" dirty="0">
                          <a:latin typeface="+mj-lt"/>
                        </a:rPr>
                        <a:t>December 2011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PDR Presentation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Evaluate necessary design changes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Finish construction of Rocket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Complete testing of ejection system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January 2012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First Test Launch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2010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Visit local</a:t>
                      </a:r>
                      <a:r>
                        <a:rPr lang="en-US" sz="12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Schools (Park Middle School)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20103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Verify Altimeter Accuracy and Agreement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23 January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CDR report due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1-10 February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CDR Presentation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February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Second Test Launch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2010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Choose competition motor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26 March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FRR report due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2-11 April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FRR Presentation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19-20 April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Flight hardware and safety checks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</a:rPr>
                        <a:t>21 April 2012</a:t>
                      </a:r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Launch Day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  <a:tr h="194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7 May 2012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</a:rPr>
                        <a:t>PLAR due</a:t>
                      </a:r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7378" marR="4737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Budget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371600" y="1295400"/>
          <a:ext cx="6477000" cy="5105399"/>
        </p:xfrm>
        <a:graphic>
          <a:graphicData uri="http://schemas.openxmlformats.org/presentationml/2006/ole">
            <p:oleObj spid="_x0000_s51202" name="Worksheet" r:id="rId3" imgW="5933963" imgH="920115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Outreach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48200" cy="37338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Previous Activities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US" dirty="0" smtClean="0"/>
              <a:t>Engineering </a:t>
            </a:r>
            <a:r>
              <a:rPr lang="en-US" dirty="0" smtClean="0"/>
              <a:t>Week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US" dirty="0" smtClean="0"/>
              <a:t>Astronomy Day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US" dirty="0" smtClean="0"/>
              <a:t>Lockheed Martin Space </a:t>
            </a:r>
            <a:r>
              <a:rPr lang="en-US" dirty="0" smtClean="0"/>
              <a:t>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Current Collaborations</a:t>
            </a:r>
          </a:p>
          <a:p>
            <a:pPr marL="617220" lvl="1" indent="-342900">
              <a:buFont typeface="Arial" pitchFamily="34" charset="0"/>
              <a:buChar char="•"/>
            </a:pPr>
            <a:r>
              <a:rPr lang="en-US" dirty="0" smtClean="0"/>
              <a:t>Water </a:t>
            </a:r>
            <a:r>
              <a:rPr lang="en-US" dirty="0" smtClean="0"/>
              <a:t>Rocketry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US" dirty="0" smtClean="0"/>
              <a:t>Demonstration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US" dirty="0" smtClean="0"/>
              <a:t>Construction</a:t>
            </a:r>
          </a:p>
          <a:p>
            <a:pPr marL="891540" lvl="2" indent="-342900">
              <a:buFont typeface="Arial" pitchFamily="34" charset="0"/>
              <a:buChar char="•"/>
            </a:pPr>
            <a:r>
              <a:rPr lang="en-US" dirty="0" smtClean="0"/>
              <a:t>Launch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matt\Pictures\2011-04-17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114" y="1825847"/>
            <a:ext cx="1824160" cy="24318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719574" cy="180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324" y="4488208"/>
            <a:ext cx="2332969" cy="186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Questions?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Mission Profile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Deploym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390140"/>
            <a:ext cx="3733800" cy="483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Preliminary Design Discussion</a:t>
            </a:r>
            <a:endParaRPr lang="en-US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Vehicle Overview -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Deimos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 descr="C:\Users\matt\Desktop\Deimos_Dims.JPG"/>
          <p:cNvPicPr>
            <a:picLocks noChangeAspect="1" noChangeArrowheads="1"/>
          </p:cNvPicPr>
          <p:nvPr/>
        </p:nvPicPr>
        <p:blipFill>
          <a:blip r:embed="rId2" cstate="print"/>
          <a:srcRect l="8522" t="52697" r="28677" b="13001"/>
          <a:stretch>
            <a:fillRect/>
          </a:stretch>
        </p:blipFill>
        <p:spPr bwMode="auto">
          <a:xfrm>
            <a:off x="304800" y="3505200"/>
            <a:ext cx="8458200" cy="23622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057400"/>
          <a:ext cx="6080760" cy="1108710"/>
        </p:xfrm>
        <a:graphic>
          <a:graphicData uri="http://schemas.openxmlformats.org/drawingml/2006/table">
            <a:tbl>
              <a:tblPr/>
              <a:tblGrid>
                <a:gridCol w="1325880"/>
                <a:gridCol w="171450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Length: 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124.5”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Diameter: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5.5”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Nose Cone: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27.5” 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Kármán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(LD-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Haack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), 1:5 Fineness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 Span: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14.5”  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(3-fin configuration)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Weight: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26.5 lbs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(No Motor – No Payload – Estimated)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Motor Mount: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98mm </a:t>
                      </a:r>
                      <a:endParaRPr lang="en-U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37” long – rear retaining ring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Stability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OpenRocket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Will need to be verified</a:t>
            </a:r>
          </a:p>
        </p:txBody>
      </p:sp>
      <p:pic>
        <p:nvPicPr>
          <p:cNvPr id="4" name="Picture 3" descr="DeimosPDF_PDR_Page_1.jpg"/>
          <p:cNvPicPr/>
          <p:nvPr/>
        </p:nvPicPr>
        <p:blipFill>
          <a:blip r:embed="rId2" cstate="print"/>
          <a:srcRect t="3344" b="68539"/>
          <a:stretch>
            <a:fillRect/>
          </a:stretch>
        </p:blipFill>
        <p:spPr>
          <a:xfrm>
            <a:off x="609600" y="2590800"/>
            <a:ext cx="8354064" cy="3038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Plans for Vehicle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Safety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685800" y="838200"/>
          <a:ext cx="7848600" cy="5254712"/>
        </p:xfrm>
        <a:graphic>
          <a:graphicData uri="http://schemas.openxmlformats.org/drawingml/2006/table">
            <a:tbl>
              <a:tblPr/>
              <a:tblGrid>
                <a:gridCol w="2616200"/>
                <a:gridCol w="1574800"/>
                <a:gridCol w="3657600"/>
              </a:tblGrid>
              <a:tr h="129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Risk</a:t>
                      </a:r>
                      <a:endParaRPr lang="en-US" sz="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Consequence</a:t>
                      </a:r>
                      <a:endParaRPr lang="en-US" sz="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Precautionary Measures</a:t>
                      </a:r>
                      <a:endParaRPr lang="en-US" sz="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Contact with Hazardous Chemicals and Materials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-Bodily Injury: Irritation, burns, and  allergic reaction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-Work stoppage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-Material Safety Data Sheets of all hazardous chemicals and materials will be available to and reviewed by all members.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-Facilities with fume hoods will be used for caustic materials.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-Protective equipment including, but not limited to, gloves, safety glasses, and filtered face masks.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5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Misuse of Power Tools 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-Bodily Injury: Cuts, Abrasions, and Bruises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-Work stoppage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-Instructions will be given prior to student use of equipment.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-Experienced technicians or upper classmen must be present for all machining.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Unintentional Ignition of Igniters or Electric Matches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-Bodily Injury: Minor Burns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-Fire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-Lose of critical supplies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-All electric matches will be shorted together at their ends.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-Proper storage in secure grounded case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527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Unintentional Detonation of Black Powder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-Bodily Injury: Serious Burns, and hearing loss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-Ejection charges will be filled last with flight computers deactivated. 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-Handlers will wear work gloves and Ear Plugs.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Unintentional Ignition of Motor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-Bodily Injury: Serious Burns, Bruises, Loss of Life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-Cancellation of Flight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-Property Damage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-All motors stored unloaded without igniters.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-Prepared motors will not be loaded with igniters until mounted on pad.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-Loading must be supervised or performed by Certified personnel.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9138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Component Damage Through Testing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-Increased costs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-Project Delays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-Redesigns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-Grounded equipment used when handling sensitive electronics.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-Wearing necessary and precautionary safety equipment.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-Only required personnel allowed in proximity to components during testing.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-Checklists utilized to ensure proper procedures during operation.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5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Launch and Recovery Problems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-Loss of Vehicle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-Loss of Payload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-Serious Bodily Injury or Death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-Property Damage</a:t>
                      </a:r>
                      <a:endParaRPr lang="en-US" sz="9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-Following TRA/NAR Safety Code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-Use of checklists.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-Cancellation of Launch in event of adverse weather conditions.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-All personnel must be at safe distance before ignition system is armed.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9571" marR="29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Launch</a:t>
            </a:r>
            <a:r>
              <a:rPr lang="en-US" dirty="0" smtClean="0"/>
              <a:t>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Candidate Motor</a:t>
            </a:r>
          </a:p>
          <a:p>
            <a:pPr lvl="1"/>
            <a:r>
              <a:rPr lang="en-US" dirty="0" err="1" smtClean="0"/>
              <a:t>Aerotech</a:t>
            </a:r>
            <a:r>
              <a:rPr lang="en-US" dirty="0" smtClean="0"/>
              <a:t> L1120W-P</a:t>
            </a:r>
          </a:p>
          <a:p>
            <a:pPr lvl="1"/>
            <a:r>
              <a:rPr lang="en-US" dirty="0" smtClean="0"/>
              <a:t>75mm motor</a:t>
            </a:r>
            <a:endParaRPr lang="en-US" dirty="0" smtClean="0"/>
          </a:p>
          <a:p>
            <a:r>
              <a:rPr lang="en-US" dirty="0" smtClean="0"/>
              <a:t>Simulation Parameters</a:t>
            </a:r>
          </a:p>
          <a:p>
            <a:pPr lvl="1"/>
            <a:r>
              <a:rPr lang="en-US" dirty="0" smtClean="0"/>
              <a:t>12 foot guide rail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eimosPDF_PDR_Page_1.jpg"/>
          <p:cNvPicPr/>
          <p:nvPr/>
        </p:nvPicPr>
        <p:blipFill>
          <a:blip r:embed="rId2" cstate="print"/>
          <a:srcRect t="51280" b="30512"/>
          <a:stretch>
            <a:fillRect/>
          </a:stretch>
        </p:blipFill>
        <p:spPr>
          <a:xfrm>
            <a:off x="228600" y="4114800"/>
            <a:ext cx="8714819" cy="20550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Functional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Nebraska - Lincoln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4611-8AAB-45A3-A785-68BB1C2348D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762000"/>
          <a:ext cx="7620001" cy="5541328"/>
        </p:xfrm>
        <a:graphic>
          <a:graphicData uri="http://schemas.openxmlformats.org/drawingml/2006/table">
            <a:tbl>
              <a:tblPr/>
              <a:tblGrid>
                <a:gridCol w="1876354"/>
                <a:gridCol w="2148496"/>
                <a:gridCol w="3595151"/>
              </a:tblGrid>
              <a:tr h="1712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Subsystems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Functional Requirement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Nosecone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Primary System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Communications </a:t>
                      </a: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Array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-Reduce drag force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-Must not deform under flight loading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communications array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-Mount drogue parachute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-Couple with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Sustainer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-Transmit GPS location to Ground Station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72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Sustainer Assembly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Primary System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Recovery Systems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Avionics </a:t>
                      </a: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Bay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recovery and avionics bays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-Must not deform under flight loading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-Couple to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Nosecone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-Couple to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Booster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Drogue Parachute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Main Parachute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Payload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Flight Computers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-Mount Ejection Charges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-Allow external access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-Mount both parachutes to bulkheads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Booster Assembly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Primary System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Fins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u="sng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Motor </a:t>
                      </a:r>
                      <a:r>
                        <a:rPr lang="en-US" sz="1100" i="1" u="sng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Mount Tube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-House motor mount tube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-Fin Mounting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-Couple to Sustainer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-Must not deform under flight loading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-Transfer fin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moment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-Stabilize vehicle for flight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-Must not deform under flight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loading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-Transfer axial motor thrust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load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-Mount Parachute to Engine Block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-Retain motor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-Allow quick installation of motor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FFFFF"/>
      </a:lt2>
      <a:accent1>
        <a:srgbClr val="0C0C0C"/>
      </a:accent1>
      <a:accent2>
        <a:srgbClr val="FF0000"/>
      </a:accent2>
      <a:accent3>
        <a:srgbClr val="1B1811"/>
      </a:accent3>
      <a:accent4>
        <a:srgbClr val="956251"/>
      </a:accent4>
      <a:accent5>
        <a:srgbClr val="918485"/>
      </a:accent5>
      <a:accent6>
        <a:srgbClr val="855D5D"/>
      </a:accent6>
      <a:hlink>
        <a:srgbClr val="997200"/>
      </a:hlink>
      <a:folHlink>
        <a:srgbClr val="7F7F7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F0000"/>
    </a:dk2>
    <a:lt2>
      <a:srgbClr val="FFFFFF"/>
    </a:lt2>
    <a:accent1>
      <a:srgbClr val="0C0C0C"/>
    </a:accent1>
    <a:accent2>
      <a:srgbClr val="FF0000"/>
    </a:accent2>
    <a:accent3>
      <a:srgbClr val="1B1811"/>
    </a:accent3>
    <a:accent4>
      <a:srgbClr val="956251"/>
    </a:accent4>
    <a:accent5>
      <a:srgbClr val="918485"/>
    </a:accent5>
    <a:accent6>
      <a:srgbClr val="855D5D"/>
    </a:accent6>
    <a:hlink>
      <a:srgbClr val="997200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1879</TotalTime>
  <Words>1384</Words>
  <Application>Microsoft Office PowerPoint</Application>
  <PresentationFormat>On-screen Show (4:3)</PresentationFormat>
  <Paragraphs>399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Equity</vt:lpstr>
      <vt:lpstr>Office Theme</vt:lpstr>
      <vt:lpstr>Microsoft Office Excel Worksheet</vt:lpstr>
      <vt:lpstr>Slide 1</vt:lpstr>
      <vt:lpstr>Team Overview</vt:lpstr>
      <vt:lpstr>Mission Profile</vt:lpstr>
      <vt:lpstr>Preliminary Design Discussion</vt:lpstr>
      <vt:lpstr>Vehicle Overview - Deimos</vt:lpstr>
      <vt:lpstr>Stability Characteristics</vt:lpstr>
      <vt:lpstr>Plans for Vehicle Safety</vt:lpstr>
      <vt:lpstr>Launch Characteristics</vt:lpstr>
      <vt:lpstr>Functional Requirements</vt:lpstr>
      <vt:lpstr>Launch Vehicle Verification</vt:lpstr>
      <vt:lpstr>Vehicle System Overview</vt:lpstr>
      <vt:lpstr>Assembly</vt:lpstr>
      <vt:lpstr>Nosecone</vt:lpstr>
      <vt:lpstr>Sustainer Assembly</vt:lpstr>
      <vt:lpstr>Avionics</vt:lpstr>
      <vt:lpstr>Recovery</vt:lpstr>
      <vt:lpstr>Booster Assembly</vt:lpstr>
      <vt:lpstr>Fins</vt:lpstr>
      <vt:lpstr>Scientific Payload Discussion</vt:lpstr>
      <vt:lpstr>Baseline payload design</vt:lpstr>
      <vt:lpstr>Baseline payload design</vt:lpstr>
      <vt:lpstr>Slide 22</vt:lpstr>
      <vt:lpstr>Activity Plans</vt:lpstr>
      <vt:lpstr>Major Milestone Schedule</vt:lpstr>
      <vt:lpstr>Budget</vt:lpstr>
      <vt:lpstr>Outreach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payload design</dc:title>
  <dc:creator>Alexandra</dc:creator>
  <cp:lastModifiedBy>matt</cp:lastModifiedBy>
  <cp:revision>90</cp:revision>
  <dcterms:created xsi:type="dcterms:W3CDTF">2011-11-28T05:26:08Z</dcterms:created>
  <dcterms:modified xsi:type="dcterms:W3CDTF">2011-11-29T12:52:18Z</dcterms:modified>
</cp:coreProperties>
</file>